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1"/>
  </p:sldMasterIdLst>
  <p:notesMasterIdLst>
    <p:notesMasterId r:id="rId21"/>
  </p:notesMasterIdLst>
  <p:sldIdLst>
    <p:sldId id="256" r:id="rId2"/>
    <p:sldId id="267" r:id="rId3"/>
    <p:sldId id="258" r:id="rId4"/>
    <p:sldId id="259" r:id="rId5"/>
    <p:sldId id="269" r:id="rId6"/>
    <p:sldId id="270" r:id="rId7"/>
    <p:sldId id="257" r:id="rId8"/>
    <p:sldId id="273" r:id="rId9"/>
    <p:sldId id="260" r:id="rId10"/>
    <p:sldId id="261" r:id="rId11"/>
    <p:sldId id="262" r:id="rId12"/>
    <p:sldId id="263" r:id="rId13"/>
    <p:sldId id="268" r:id="rId14"/>
    <p:sldId id="264" r:id="rId15"/>
    <p:sldId id="265" r:id="rId16"/>
    <p:sldId id="271" r:id="rId17"/>
    <p:sldId id="272" r:id="rId18"/>
    <p:sldId id="274" r:id="rId19"/>
    <p:sldId id="266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8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E109F-2D2E-CD4A-B327-601B427AE19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F16AE-0CBA-D24F-85D3-CD05B3D8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50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Trans </a:t>
            </a:r>
          </a:p>
          <a:p>
            <a:r>
              <a:rPr lang="en-US" dirty="0" err="1" smtClean="0"/>
              <a:t>Cis</a:t>
            </a:r>
            <a:endParaRPr lang="en-US" dirty="0" smtClean="0"/>
          </a:p>
          <a:p>
            <a:r>
              <a:rPr lang="en-US" dirty="0" err="1" smtClean="0"/>
              <a:t>Genderqueer</a:t>
            </a:r>
            <a:endParaRPr lang="en-US" dirty="0" smtClean="0"/>
          </a:p>
          <a:p>
            <a:r>
              <a:rPr lang="en-US" dirty="0" err="1" smtClean="0"/>
              <a:t>agender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F16AE-0CBA-D24F-85D3-CD05B3D8E51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05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EB5ECD5-515E-4817-8A06-1D2ED2C83850}" type="datetime4">
              <a:rPr lang="en-US" smtClean="0"/>
              <a:pPr/>
              <a:t>March 17, 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6577-28BF-C24C-A5F5-C2DF0AAE3BBB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F2D41-2AFC-CE43-B8C2-5655FD5732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6577-28BF-C24C-A5F5-C2DF0AAE3BBB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F2D41-2AFC-CE43-B8C2-5655FD5732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6577-28BF-C24C-A5F5-C2DF0AAE3BBB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F2D41-2AFC-CE43-B8C2-5655FD5732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March 17,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6577-28BF-C24C-A5F5-C2DF0AAE3BBB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F2D41-2AFC-CE43-B8C2-5655FD5732E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6577-28BF-C24C-A5F5-C2DF0AAE3BBB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F2D41-2AFC-CE43-B8C2-5655FD5732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6577-28BF-C24C-A5F5-C2DF0AAE3BBB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F2D41-2AFC-CE43-B8C2-5655FD5732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6577-28BF-C24C-A5F5-C2DF0AAE3BBB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F2D41-2AFC-CE43-B8C2-5655FD5732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6577-28BF-C24C-A5F5-C2DF0AAE3BBB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F2D41-2AFC-CE43-B8C2-5655FD5732E1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6577-28BF-C24C-A5F5-C2DF0AAE3BBB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F2D41-2AFC-CE43-B8C2-5655FD5732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BB26577-28BF-C24C-A5F5-C2DF0AAE3BBB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C9F2D41-2AFC-CE43-B8C2-5655FD5732E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transgenderlawcenter.or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transgenderlawcenter.or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Gender in the Hospital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Kaitlin Hollander</a:t>
            </a:r>
          </a:p>
          <a:p>
            <a:r>
              <a:rPr lang="en-US" dirty="0" smtClean="0"/>
              <a:t>3/11/15</a:t>
            </a:r>
          </a:p>
          <a:p>
            <a:r>
              <a:rPr lang="en-US" dirty="0" smtClean="0"/>
              <a:t>CCRMC Behavioral Medicine</a:t>
            </a:r>
          </a:p>
        </p:txBody>
      </p:sp>
    </p:spTree>
    <p:extLst>
      <p:ext uri="{BB962C8B-B14F-4D97-AF65-F5344CB8AC3E}">
        <p14:creationId xmlns:p14="http://schemas.microsoft.com/office/powerpoint/2010/main" val="427581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rewrite the </a:t>
            </a:r>
            <a:r>
              <a:rPr lang="en-US" dirty="0" err="1" smtClean="0"/>
              <a:t>pt</a:t>
            </a:r>
            <a:r>
              <a:rPr lang="en-US" dirty="0" smtClean="0"/>
              <a:t>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1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Let’s rewrite the </a:t>
            </a:r>
            <a:r>
              <a:rPr lang="en-US" dirty="0" err="1"/>
              <a:t>pt</a:t>
            </a:r>
            <a:r>
              <a:rPr lang="en-US" dirty="0"/>
              <a:t> 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Bed 16 is a male to female transgender woman presenting with SOB….</a:t>
            </a:r>
          </a:p>
          <a:p>
            <a:r>
              <a:rPr lang="en-US" dirty="0" smtClean="0"/>
              <a:t>Bed 16 is a transgender woman, male to female, presenting with SOB….</a:t>
            </a:r>
          </a:p>
          <a:p>
            <a:r>
              <a:rPr lang="en-US" dirty="0" smtClean="0"/>
              <a:t>Bed 16 is a woman who is transgender, male-to-female, presenting with SOB…. </a:t>
            </a:r>
          </a:p>
          <a:p>
            <a:r>
              <a:rPr lang="en-US" dirty="0" smtClean="0"/>
              <a:t>Bed 16 is a </a:t>
            </a:r>
            <a:r>
              <a:rPr lang="en-US" dirty="0" err="1" smtClean="0"/>
              <a:t>transwoman</a:t>
            </a:r>
            <a:r>
              <a:rPr lang="en-US" dirty="0" smtClean="0"/>
              <a:t> presenting with SOB….</a:t>
            </a:r>
          </a:p>
          <a:p>
            <a:r>
              <a:rPr lang="en-US" dirty="0" smtClean="0"/>
              <a:t>Bed 16 is a woman presenting with SOB…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75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 </a:t>
            </a:r>
            <a:r>
              <a:rPr lang="en-US" dirty="0" err="1" smtClean="0"/>
              <a:t>pt’s</a:t>
            </a:r>
            <a:r>
              <a:rPr lang="en-US" dirty="0" smtClean="0"/>
              <a:t> their preferred name and pronoun. </a:t>
            </a:r>
          </a:p>
          <a:p>
            <a:r>
              <a:rPr lang="en-US" dirty="0" smtClean="0"/>
              <a:t>Give privacy as much as possible, especially during genital exams. </a:t>
            </a:r>
          </a:p>
          <a:p>
            <a:r>
              <a:rPr lang="en-US" dirty="0" smtClean="0"/>
              <a:t>Do not out the </a:t>
            </a:r>
            <a:r>
              <a:rPr lang="en-US" dirty="0" err="1" smtClean="0"/>
              <a:t>pt</a:t>
            </a:r>
            <a:r>
              <a:rPr lang="en-US" dirty="0" smtClean="0"/>
              <a:t> without their permission.</a:t>
            </a:r>
          </a:p>
          <a:p>
            <a:r>
              <a:rPr lang="en-US" dirty="0" smtClean="0"/>
              <a:t> Ask about hormones and where they are acquired. </a:t>
            </a:r>
          </a:p>
          <a:p>
            <a:r>
              <a:rPr lang="en-US" dirty="0" smtClean="0"/>
              <a:t>Surgical history if appropriate.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81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027664"/>
            <a:ext cx="6777317" cy="480496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“Treat </a:t>
            </a:r>
            <a:r>
              <a:rPr lang="en-US" sz="4000" dirty="0"/>
              <a:t>the body as if it belongs to them, rather than defines them</a:t>
            </a:r>
            <a:r>
              <a:rPr lang="en-US" sz="4000" dirty="0" smtClean="0"/>
              <a:t>.” – </a:t>
            </a:r>
            <a:r>
              <a:rPr lang="en-US" sz="2800" dirty="0" smtClean="0"/>
              <a:t>UCSF Center of Excellence for Transgender Health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908495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2" y="49603"/>
            <a:ext cx="7024744" cy="1143000"/>
          </a:xfrm>
        </p:spPr>
        <p:txBody>
          <a:bodyPr/>
          <a:lstStyle/>
          <a:p>
            <a:r>
              <a:rPr lang="en-US" dirty="0" smtClean="0"/>
              <a:t>A note about hormones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192604"/>
            <a:ext cx="6777317" cy="4640026"/>
          </a:xfrm>
        </p:spPr>
        <p:txBody>
          <a:bodyPr>
            <a:normAutofit/>
          </a:bodyPr>
          <a:lstStyle/>
          <a:p>
            <a:r>
              <a:rPr lang="en-US" dirty="0" smtClean="0"/>
              <a:t>In </a:t>
            </a:r>
            <a:r>
              <a:rPr lang="en-US" dirty="0" err="1"/>
              <a:t>transmen</a:t>
            </a:r>
            <a:r>
              <a:rPr lang="en-US" dirty="0"/>
              <a:t>, the most </a:t>
            </a:r>
            <a:r>
              <a:rPr lang="en-US" dirty="0" smtClean="0"/>
              <a:t>common </a:t>
            </a:r>
            <a:r>
              <a:rPr lang="en-US" dirty="0"/>
              <a:t>adverse effects include weight gain</a:t>
            </a:r>
            <a:r>
              <a:rPr lang="en-US" dirty="0" smtClean="0"/>
              <a:t>, changes </a:t>
            </a:r>
            <a:r>
              <a:rPr lang="en-US" dirty="0"/>
              <a:t>to lipid profiles, hepatic </a:t>
            </a:r>
            <a:r>
              <a:rPr lang="en-US" dirty="0" smtClean="0"/>
              <a:t>dysfunction</a:t>
            </a:r>
            <a:r>
              <a:rPr lang="en-US" dirty="0"/>
              <a:t>, elevated hematocrit, and cardiac </a:t>
            </a:r>
            <a:r>
              <a:rPr lang="en-US" dirty="0" smtClean="0"/>
              <a:t>issues.</a:t>
            </a:r>
          </a:p>
          <a:p>
            <a:r>
              <a:rPr lang="en-US" dirty="0" err="1" smtClean="0"/>
              <a:t>Transwomen</a:t>
            </a:r>
            <a:r>
              <a:rPr lang="en-US" dirty="0" smtClean="0"/>
              <a:t> </a:t>
            </a:r>
            <a:r>
              <a:rPr lang="en-US" dirty="0"/>
              <a:t>face the same risks </a:t>
            </a:r>
            <a:r>
              <a:rPr lang="en-US" dirty="0" smtClean="0"/>
              <a:t>associated with </a:t>
            </a:r>
            <a:r>
              <a:rPr lang="en-US" dirty="0"/>
              <a:t>estrogen supplementation as </a:t>
            </a:r>
            <a:r>
              <a:rPr lang="en-US" dirty="0" smtClean="0"/>
              <a:t>genetic women</a:t>
            </a:r>
            <a:r>
              <a:rPr lang="en-US" dirty="0"/>
              <a:t>: blood clots, weight gain, gallstones</a:t>
            </a:r>
            <a:r>
              <a:rPr lang="en-US" dirty="0" smtClean="0"/>
              <a:t>, and </a:t>
            </a:r>
            <a:r>
              <a:rPr lang="en-US" dirty="0"/>
              <a:t>emotional </a:t>
            </a:r>
            <a:r>
              <a:rPr lang="en-US" dirty="0" err="1"/>
              <a:t>lability</a:t>
            </a:r>
            <a:r>
              <a:rPr lang="en-US" dirty="0" smtClean="0"/>
              <a:t>.” – </a:t>
            </a:r>
            <a:r>
              <a:rPr lang="en-US" i="1" dirty="0" smtClean="0"/>
              <a:t>Ryan Polly Ad EM Nursing Journal</a:t>
            </a:r>
          </a:p>
          <a:p>
            <a:r>
              <a:rPr lang="en-US" dirty="0" smtClean="0"/>
              <a:t>Interpret labs based on the hormonal state of the pt.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05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UCSF Center for Excellence for Transgender Health</a:t>
            </a:r>
          </a:p>
          <a:p>
            <a:pPr lvl="1"/>
            <a:r>
              <a:rPr lang="en-US" dirty="0">
                <a:hlinkClick r:id="rId2"/>
              </a:rPr>
              <a:t>http://transhealth.ucsf.edu</a:t>
            </a:r>
          </a:p>
          <a:p>
            <a:r>
              <a:rPr lang="en-US" u="sng" dirty="0" smtClean="0">
                <a:hlinkClick r:id="rId2"/>
              </a:rPr>
              <a:t>Transgender Law Center</a:t>
            </a:r>
          </a:p>
          <a:p>
            <a:pPr lvl="1"/>
            <a:r>
              <a:rPr lang="en-US" u="sng" dirty="0" smtClean="0">
                <a:solidFill>
                  <a:schemeClr val="accent6"/>
                </a:solidFill>
                <a:hlinkClick r:id="rId2"/>
              </a:rPr>
              <a:t>http://transgenderlawcenter.org</a:t>
            </a:r>
            <a:endParaRPr lang="en-US" u="sng" dirty="0" smtClean="0">
              <a:solidFill>
                <a:schemeClr val="accent6"/>
              </a:solidFill>
            </a:endParaRPr>
          </a:p>
          <a:p>
            <a:r>
              <a:rPr lang="en-US" u="sng" dirty="0" smtClean="0">
                <a:solidFill>
                  <a:schemeClr val="accent6"/>
                </a:solidFill>
              </a:rPr>
              <a:t>WPATH – World Professional Organization for Transgender Health</a:t>
            </a:r>
          </a:p>
          <a:p>
            <a:pPr lvl="1"/>
            <a:r>
              <a:rPr lang="en-US" u="sng" dirty="0" smtClean="0">
                <a:solidFill>
                  <a:schemeClr val="accent6"/>
                </a:solidFill>
              </a:rPr>
              <a:t>http://</a:t>
            </a:r>
            <a:r>
              <a:rPr lang="en-US" u="sng" dirty="0" err="1" smtClean="0">
                <a:solidFill>
                  <a:schemeClr val="accent6"/>
                </a:solidFill>
              </a:rPr>
              <a:t>www.wpath.org</a:t>
            </a:r>
            <a:r>
              <a:rPr lang="en-US" u="sng" dirty="0" smtClean="0">
                <a:solidFill>
                  <a:schemeClr val="accent6"/>
                </a:solidFill>
              </a:rPr>
              <a:t>/</a:t>
            </a:r>
            <a:r>
              <a:rPr lang="en-US" u="sng" dirty="0" err="1" smtClean="0">
                <a:solidFill>
                  <a:schemeClr val="accent6"/>
                </a:solidFill>
              </a:rPr>
              <a:t>site_home.cfm</a:t>
            </a:r>
            <a:endParaRPr lang="en-US" u="sng" dirty="0" smtClean="0">
              <a:solidFill>
                <a:schemeClr val="accent6"/>
              </a:solidFill>
            </a:endParaRPr>
          </a:p>
          <a:p>
            <a:pPr marL="36576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5251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hlinkClick r:id="rId2"/>
              </a:rPr>
              <a:t>UCSF Center for Excellence for Transgender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Protocols for primary care</a:t>
            </a:r>
          </a:p>
          <a:p>
            <a:r>
              <a:rPr lang="en-US" dirty="0" smtClean="0"/>
              <a:t>Information about mental health</a:t>
            </a:r>
          </a:p>
          <a:p>
            <a:r>
              <a:rPr lang="en-US" dirty="0" smtClean="0"/>
              <a:t>Local resources</a:t>
            </a:r>
          </a:p>
          <a:p>
            <a:r>
              <a:rPr lang="en-US" dirty="0" smtClean="0"/>
              <a:t>Yearly symposium </a:t>
            </a:r>
          </a:p>
          <a:p>
            <a:r>
              <a:rPr lang="en-US" dirty="0" smtClean="0"/>
              <a:t>HIV prevention</a:t>
            </a:r>
          </a:p>
          <a:p>
            <a:r>
              <a:rPr lang="en-US" dirty="0" smtClean="0"/>
              <a:t>Cultural competency trainings</a:t>
            </a:r>
          </a:p>
        </p:txBody>
      </p:sp>
    </p:spTree>
    <p:extLst>
      <p:ext uri="{BB962C8B-B14F-4D97-AF65-F5344CB8AC3E}">
        <p14:creationId xmlns:p14="http://schemas.microsoft.com/office/powerpoint/2010/main" val="14580740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International guidelines</a:t>
            </a:r>
          </a:p>
          <a:p>
            <a:r>
              <a:rPr lang="en-US" dirty="0" smtClean="0"/>
              <a:t>References for mental health evaluations before transition (note: </a:t>
            </a:r>
            <a:r>
              <a:rPr lang="en-US" smtClean="0"/>
              <a:t>not required)</a:t>
            </a:r>
            <a:endParaRPr lang="en-US" dirty="0" smtClean="0"/>
          </a:p>
          <a:p>
            <a:r>
              <a:rPr lang="en-US" dirty="0" smtClean="0"/>
              <a:t>Great resources for children who are gender non conforming</a:t>
            </a:r>
          </a:p>
          <a:p>
            <a:r>
              <a:rPr lang="en-US" dirty="0" smtClean="0"/>
              <a:t>Reproductive recommendations</a:t>
            </a:r>
          </a:p>
          <a:p>
            <a:r>
              <a:rPr lang="en-US" dirty="0" smtClean="0"/>
              <a:t>International conferences</a:t>
            </a:r>
          </a:p>
          <a:p>
            <a:r>
              <a:rPr lang="en-US" dirty="0" smtClean="0"/>
              <a:t>Research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6763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8899" r="-18899"/>
          <a:stretch>
            <a:fillRect/>
          </a:stretch>
        </p:blipFill>
        <p:spPr>
          <a:xfrm>
            <a:off x="1042988" y="914400"/>
            <a:ext cx="6777037" cy="4918075"/>
          </a:xfrm>
        </p:spPr>
      </p:pic>
      <p:sp>
        <p:nvSpPr>
          <p:cNvPr id="5" name="TextBox 4"/>
          <p:cNvSpPr txBox="1"/>
          <p:nvPr/>
        </p:nvSpPr>
        <p:spPr>
          <a:xfrm>
            <a:off x="1177123" y="6040926"/>
            <a:ext cx="3260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IS WRONG WITH THIS?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4081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5982" y="2323652"/>
            <a:ext cx="3978255" cy="3978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00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start with a case! Cause, medicine.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482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20979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Report: </a:t>
            </a:r>
            <a:br>
              <a:rPr lang="en-US" dirty="0" smtClean="0"/>
            </a:br>
            <a:r>
              <a:rPr lang="en-US" dirty="0" smtClean="0"/>
              <a:t>“ER Bed 16 is a 54 year old male to female transgender presenting with SOB and </a:t>
            </a:r>
            <a:r>
              <a:rPr lang="en-US" dirty="0" err="1" smtClean="0"/>
              <a:t>pleuritic</a:t>
            </a:r>
            <a:r>
              <a:rPr lang="en-US" dirty="0" smtClean="0"/>
              <a:t> chest pain with bilateral opacities seen on CT admitted to medicine for pneumonia.”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729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stands out in this </a:t>
            </a:r>
            <a:r>
              <a:rPr lang="en-US" dirty="0" err="1" smtClean="0"/>
              <a:t>pt</a:t>
            </a:r>
            <a:r>
              <a:rPr lang="en-US" dirty="0" smtClean="0"/>
              <a:t> presentation? 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56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2387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*Is transgender a noun or an adjective? </a:t>
            </a:r>
            <a:br>
              <a:rPr lang="en-US" dirty="0" smtClean="0"/>
            </a:br>
            <a:r>
              <a:rPr lang="en-US" dirty="0" smtClean="0"/>
              <a:t>*What sex did you hear first (male or female)?</a:t>
            </a:r>
            <a:br>
              <a:rPr lang="en-US" dirty="0" smtClean="0"/>
            </a:br>
            <a:r>
              <a:rPr lang="en-US" dirty="0" smtClean="0"/>
              <a:t>*What did you picture in your mind when you heard this presentation?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614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3"/>
            <a:ext cx="7024744" cy="46879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Other examples:</a:t>
            </a:r>
            <a:br>
              <a:rPr lang="en-US" dirty="0" smtClean="0"/>
            </a:br>
            <a:r>
              <a:rPr lang="en-US" dirty="0" smtClean="0"/>
              <a:t>“There’s a woman, well she’s transgender, well I don’t know what body parts she has, so maybe she’s a man. Okay, there is this man…”</a:t>
            </a:r>
            <a:br>
              <a:rPr lang="en-US" dirty="0" smtClean="0"/>
            </a:br>
            <a:r>
              <a:rPr lang="en-US" dirty="0" smtClean="0"/>
              <a:t>“This man came into </a:t>
            </a:r>
            <a:r>
              <a:rPr lang="en-US" dirty="0" err="1" smtClean="0"/>
              <a:t>gyn</a:t>
            </a:r>
            <a:r>
              <a:rPr lang="en-US" dirty="0" smtClean="0"/>
              <a:t> clinic today; he was trans. It was so cool.”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258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285"/>
            <a:ext cx="7024744" cy="1143000"/>
          </a:xfrm>
        </p:spPr>
        <p:txBody>
          <a:bodyPr/>
          <a:lstStyle/>
          <a:p>
            <a:r>
              <a:rPr lang="en-US" dirty="0" err="1" smtClean="0"/>
              <a:t>Genderbread</a:t>
            </a:r>
            <a:r>
              <a:rPr lang="en-US" dirty="0" smtClean="0"/>
              <a:t> Person</a:t>
            </a:r>
            <a:endParaRPr lang="en-US" dirty="0"/>
          </a:p>
        </p:txBody>
      </p:sp>
      <p:pic>
        <p:nvPicPr>
          <p:cNvPr id="4" name="Content Placeholder 3" descr="Genderbread-2.1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2" b="10002"/>
          <a:stretch>
            <a:fillRect/>
          </a:stretch>
        </p:blipFill>
        <p:spPr>
          <a:xfrm>
            <a:off x="760825" y="1905285"/>
            <a:ext cx="7636802" cy="3953978"/>
          </a:xfrm>
        </p:spPr>
      </p:pic>
    </p:spTree>
    <p:extLst>
      <p:ext uri="{BB962C8B-B14F-4D97-AF65-F5344CB8AC3E}">
        <p14:creationId xmlns:p14="http://schemas.microsoft.com/office/powerpoint/2010/main" val="389017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Gender is not equal to sex is not equal to sexual orientation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Gender is a social construct </a:t>
            </a:r>
          </a:p>
          <a:p>
            <a:r>
              <a:rPr lang="en-US" dirty="0"/>
              <a:t>S</a:t>
            </a:r>
            <a:r>
              <a:rPr lang="en-US" dirty="0" smtClean="0"/>
              <a:t>ex is biological (and not absolute!)</a:t>
            </a:r>
          </a:p>
          <a:p>
            <a:r>
              <a:rPr lang="en-US" dirty="0"/>
              <a:t>S</a:t>
            </a:r>
            <a:r>
              <a:rPr lang="en-US" dirty="0" smtClean="0"/>
              <a:t>exual orientation has to do with attraction and is totally different</a:t>
            </a:r>
          </a:p>
          <a:p>
            <a:r>
              <a:rPr lang="en-US" dirty="0" smtClean="0"/>
              <a:t>(Don’t listen to Kaplan!)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40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2009 study showed that 41% of transgender respondents had attempted suicide in their lifetimes.  National average of all genders is 1.6%.</a:t>
            </a:r>
          </a:p>
          <a:p>
            <a:r>
              <a:rPr lang="en-US" dirty="0" smtClean="0"/>
              <a:t>No federal law exists to protect those who are transgender from discrimination. </a:t>
            </a:r>
          </a:p>
          <a:p>
            <a:r>
              <a:rPr lang="en-US" dirty="0" smtClean="0"/>
              <a:t>Only about 70% of trans patients who think they need emergency care seek it.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01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2286</TotalTime>
  <Words>451</Words>
  <Application>Microsoft Office PowerPoint</Application>
  <PresentationFormat>On-screen Show (4:3)</PresentationFormat>
  <Paragraphs>65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Austin</vt:lpstr>
      <vt:lpstr>Gender in the Hospital </vt:lpstr>
      <vt:lpstr>Let’s start with a case! Cause, medicine. </vt:lpstr>
      <vt:lpstr>Report:  “ER Bed 16 is a 54 year old male to female transgender presenting with SOB and pleuritic chest pain with bilateral opacities seen on CT admitted to medicine for pneumonia.” </vt:lpstr>
      <vt:lpstr>What stands out in this pt presentation?  </vt:lpstr>
      <vt:lpstr>*Is transgender a noun or an adjective?  *What sex did you hear first (male or female)? *What did you picture in your mind when you heard this presentation?</vt:lpstr>
      <vt:lpstr>Other examples: “There’s a woman, well she’s transgender, well I don’t know what body parts she has, so maybe she’s a man. Okay, there is this man…” “This man came into gyn clinic today; he was trans. It was so cool.”</vt:lpstr>
      <vt:lpstr>Genderbread Person</vt:lpstr>
      <vt:lpstr>Gender is not equal to sex is not equal to sexual orientation</vt:lpstr>
      <vt:lpstr>Some Facts</vt:lpstr>
      <vt:lpstr>Let’s rewrite the pt presentation</vt:lpstr>
      <vt:lpstr>Let’s rewrite the pt presentation</vt:lpstr>
      <vt:lpstr>Recommendations</vt:lpstr>
      <vt:lpstr>PowerPoint Presentation</vt:lpstr>
      <vt:lpstr>A note about hormones</vt:lpstr>
      <vt:lpstr>Resources</vt:lpstr>
      <vt:lpstr>UCSF Center for Excellence for Transgender Health</vt:lpstr>
      <vt:lpstr>WPATH</vt:lpstr>
      <vt:lpstr>PowerPoint Presentation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 in the ED</dc:title>
  <dc:creator>Kaitlin Hollander</dc:creator>
  <cp:lastModifiedBy>Joann Valencia</cp:lastModifiedBy>
  <cp:revision>16</cp:revision>
  <dcterms:created xsi:type="dcterms:W3CDTF">2013-11-14T17:41:09Z</dcterms:created>
  <dcterms:modified xsi:type="dcterms:W3CDTF">2015-03-17T21:27:51Z</dcterms:modified>
</cp:coreProperties>
</file>